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33" r:id="rId3"/>
  </p:sldMasterIdLst>
  <p:notesMasterIdLst>
    <p:notesMasterId r:id="rId32"/>
  </p:notesMasterIdLst>
  <p:handoutMasterIdLst>
    <p:handoutMasterId r:id="rId33"/>
  </p:handoutMasterIdLst>
  <p:sldIdLst>
    <p:sldId id="331" r:id="rId4"/>
    <p:sldId id="323" r:id="rId5"/>
    <p:sldId id="322" r:id="rId6"/>
    <p:sldId id="348" r:id="rId7"/>
    <p:sldId id="334" r:id="rId8"/>
    <p:sldId id="349" r:id="rId9"/>
    <p:sldId id="335" r:id="rId10"/>
    <p:sldId id="258" r:id="rId11"/>
    <p:sldId id="350" r:id="rId12"/>
    <p:sldId id="351" r:id="rId13"/>
    <p:sldId id="352" r:id="rId14"/>
    <p:sldId id="353" r:id="rId15"/>
    <p:sldId id="354" r:id="rId16"/>
    <p:sldId id="355" r:id="rId17"/>
    <p:sldId id="329" r:id="rId18"/>
    <p:sldId id="343" r:id="rId19"/>
    <p:sldId id="344" r:id="rId20"/>
    <p:sldId id="345" r:id="rId21"/>
    <p:sldId id="342" r:id="rId22"/>
    <p:sldId id="257" r:id="rId23"/>
    <p:sldId id="260" r:id="rId24"/>
    <p:sldId id="341" r:id="rId25"/>
    <p:sldId id="336" r:id="rId26"/>
    <p:sldId id="340" r:id="rId27"/>
    <p:sldId id="356" r:id="rId28"/>
    <p:sldId id="339" r:id="rId29"/>
    <p:sldId id="357" r:id="rId30"/>
    <p:sldId id="358" r:id="rId31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367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D21371B3-7A99-4866-8C0B-BCB4BD7F54EE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367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78D850D2-CC69-479E-A8CB-58F0DA985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FA05F07E-3180-4047-B581-13819041DFE9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2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68DF5E7-BD2F-4BFE-A863-E802EED72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ltGray">
          <a:xfrm>
            <a:off x="1258888" y="4508500"/>
            <a:ext cx="4248150" cy="1800225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6525"/>
            <a:ext cx="2133600" cy="168275"/>
          </a:xfrm>
        </p:spPr>
        <p:txBody>
          <a:bodyPr/>
          <a:lstStyle>
            <a:lvl1pPr>
              <a:defRPr sz="1200" b="0">
                <a:latin typeface="Arial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6525"/>
            <a:ext cx="2895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86525"/>
            <a:ext cx="2133600" cy="1682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3921105-C94B-44E4-BF55-3568B1EF0E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172739" dir="3238358" algn="ctr" rotWithShape="0">
              <a:schemeClr val="tx1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2" name="Freeform 20" descr="1"/>
          <p:cNvSpPr>
            <a:spLocks/>
          </p:cNvSpPr>
          <p:nvPr/>
        </p:nvSpPr>
        <p:spPr bwMode="gray">
          <a:xfrm>
            <a:off x="1130300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3" name="Freeform 21" descr="2"/>
          <p:cNvSpPr>
            <a:spLocks/>
          </p:cNvSpPr>
          <p:nvPr/>
        </p:nvSpPr>
        <p:spPr bwMode="gray">
          <a:xfrm>
            <a:off x="376238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4" name="Freeform 22" descr="55282"/>
          <p:cNvSpPr>
            <a:spLocks/>
          </p:cNvSpPr>
          <p:nvPr/>
        </p:nvSpPr>
        <p:spPr bwMode="gray">
          <a:xfrm>
            <a:off x="1085850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762000"/>
            <a:ext cx="5715000" cy="1828800"/>
          </a:xfrm>
        </p:spPr>
        <p:txBody>
          <a:bodyPr/>
          <a:lstStyle>
            <a:lvl1pPr algn="r"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</a:t>
            </a:r>
            <a:br>
              <a:rPr lang="en-US"/>
            </a:br>
            <a:r>
              <a:rPr lang="en-US"/>
              <a:t>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343400" y="3178175"/>
            <a:ext cx="45720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1" name="Freeform 19" descr="4"/>
          <p:cNvSpPr>
            <a:spLocks/>
          </p:cNvSpPr>
          <p:nvPr/>
        </p:nvSpPr>
        <p:spPr bwMode="gray">
          <a:xfrm>
            <a:off x="2625725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gray">
          <a:xfrm>
            <a:off x="1806575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643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970602-0116-496C-BBE9-9EFC3434D81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2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744D22-A628-421F-8B50-B48014773D50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956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53BEE2-02AF-475D-A721-EE7D6B4BF90C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42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6CA0AA-B477-414E-A638-4E5311FB9452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7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69B21C-F158-49FE-802C-E2BF3C14FC8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48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0A573-8D0E-41C2-8791-0D7D11BE40C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35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471352-3B19-4173-B33B-3B3E2769761B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0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38B5C5-7FC2-49C7-BCEA-63DBB2B15C94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47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DF518E-6CC0-4E3E-988E-367847D6B9D1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8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A2D7A0-0D3C-43D4-B32B-9065A16035FA}" type="slidenum">
              <a:rPr lang="en-US">
                <a:solidFill>
                  <a:srgbClr val="19426B"/>
                </a:solidFill>
              </a:rPr>
              <a:pPr/>
              <a:t>‹#›</a:t>
            </a:fld>
            <a:endParaRPr lang="en-US">
              <a:solidFill>
                <a:srgbClr val="1942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44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1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4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90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2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6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6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64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2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B0724F-C6D0-4B22-915B-F494B62EC6A7}" type="slidenum">
              <a:rPr lang="en-US">
                <a:solidFill>
                  <a:srgbClr val="19426B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9426B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81000" y="1524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7308850" y="188913"/>
            <a:ext cx="1665288" cy="1512887"/>
            <a:chOff x="4604" y="119"/>
            <a:chExt cx="1049" cy="953"/>
          </a:xfrm>
        </p:grpSpPr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63500" dir="2212194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4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/>
              <a:ahLst/>
              <a:cxnLst>
                <a:cxn ang="0">
                  <a:pos x="951" y="1963"/>
                </a:cxn>
                <a:cxn ang="0">
                  <a:pos x="1338" y="977"/>
                </a:cxn>
                <a:cxn ang="0">
                  <a:pos x="905" y="0"/>
                </a:cxn>
                <a:cxn ang="0">
                  <a:pos x="0" y="987"/>
                </a:cxn>
                <a:cxn ang="0">
                  <a:pos x="951" y="1963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13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5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/>
              <a:ahLst/>
              <a:cxnLst>
                <a:cxn ang="0">
                  <a:pos x="905" y="1388"/>
                </a:cxn>
                <a:cxn ang="0">
                  <a:pos x="1810" y="408"/>
                </a:cxn>
                <a:cxn ang="0">
                  <a:pos x="874" y="40"/>
                </a:cxn>
                <a:cxn ang="0">
                  <a:pos x="0" y="409"/>
                </a:cxn>
                <a:cxn ang="0">
                  <a:pos x="905" y="1388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14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6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/>
              <a:ahLst/>
              <a:cxnLst>
                <a:cxn ang="0">
                  <a:pos x="1325" y="960"/>
                </a:cxn>
                <a:cxn ang="0">
                  <a:pos x="414" y="0"/>
                </a:cxn>
                <a:cxn ang="0">
                  <a:pos x="27" y="1014"/>
                </a:cxn>
                <a:cxn ang="0">
                  <a:pos x="402" y="1910"/>
                </a:cxn>
                <a:cxn ang="0">
                  <a:pos x="1325" y="960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15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7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/>
              <a:ahLst/>
              <a:cxnLst>
                <a:cxn ang="0">
                  <a:pos x="927" y="0"/>
                </a:cxn>
                <a:cxn ang="0">
                  <a:pos x="0" y="975"/>
                </a:cxn>
                <a:cxn ang="0">
                  <a:pos x="996" y="1387"/>
                </a:cxn>
                <a:cxn ang="0">
                  <a:pos x="1866" y="996"/>
                </a:cxn>
                <a:cxn ang="0">
                  <a:pos x="927" y="0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16" cstate="print"/>
              <a:srcRect/>
              <a:stretch>
                <a:fillRect/>
              </a:stretch>
            </a:blipFill>
            <a:ln w="76200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19426B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324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1500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pic>
        <p:nvPicPr>
          <p:cNvPr id="17" name="Picture 5" descr="C:\Users\User\Desktop\бренд\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33CC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78588" y="384789"/>
            <a:ext cx="1021977" cy="8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7950" y="673001"/>
            <a:ext cx="8353887" cy="73977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Лекция №1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«Законодательное регулирование рынка ценных бумаг»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325503" y="1551324"/>
            <a:ext cx="8492994" cy="482363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Рынок </a:t>
            </a:r>
            <a:r>
              <a:rPr lang="ru-RU" sz="3200" b="1" dirty="0">
                <a:solidFill>
                  <a:srgbClr val="002060"/>
                </a:solidFill>
              </a:rPr>
              <a:t>ценных бумаг: основные </a:t>
            </a:r>
            <a:r>
              <a:rPr lang="ru-RU" sz="3200" b="1" dirty="0" smtClean="0">
                <a:solidFill>
                  <a:srgbClr val="002060"/>
                </a:solidFill>
              </a:rPr>
              <a:t>понятия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</a:rPr>
              <a:t>Содержание и принципы </a:t>
            </a:r>
            <a:r>
              <a:rPr lang="ru-RU" sz="3200" b="1" dirty="0" smtClean="0">
                <a:solidFill>
                  <a:srgbClr val="002060"/>
                </a:solidFill>
              </a:rPr>
              <a:t>государственно- правового </a:t>
            </a:r>
            <a:r>
              <a:rPr lang="ru-RU" sz="3200" b="1" dirty="0">
                <a:solidFill>
                  <a:srgbClr val="002060"/>
                </a:solidFill>
              </a:rPr>
              <a:t>регулирования рынка ценных </a:t>
            </a:r>
            <a:r>
              <a:rPr lang="ru-RU" sz="3200" b="1" dirty="0" smtClean="0">
                <a:solidFill>
                  <a:srgbClr val="002060"/>
                </a:solidFill>
              </a:rPr>
              <a:t>бумаг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</a:rPr>
              <a:t>Нормативно-правовое регулирование рынка ценных </a:t>
            </a:r>
            <a:r>
              <a:rPr lang="ru-RU" sz="3200" b="1" dirty="0" smtClean="0">
                <a:solidFill>
                  <a:srgbClr val="002060"/>
                </a:solidFill>
              </a:rPr>
              <a:t>бумаг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>
                <a:solidFill>
                  <a:srgbClr val="002060"/>
                </a:solidFill>
              </a:rPr>
              <a:t>Банк России как орган регулирования, контроля и надзора на рынке ценных бумаг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242769"/>
            <a:ext cx="8668072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Концепцией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рынка ценных бумаг в Российской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Федерации (Указ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РФ от 01.07.1996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1008)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числу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принципов государственного регулирования рынка ценных бумаг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971" y="1919169"/>
            <a:ext cx="86680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регулирование в сочетании с институциональным регулированием по вопросам организации контроля и надзора за деятельностью профессиональных участников рынка;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механизмов саморегулирования рынка, создаваемых при помощи государства и под его контролем;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полномочий по регулированию рынка между Российской Федерацией и субъектами РФ, а также различными органами исполнительной власти;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защите мелких инвесторов и населения, всех форм коллективных инвестиций при развитии системы регулирования рынка;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в развитии инфраструктурных организаций;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снижение и разделение рисков; поддержка конкуренции на рынке;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или частичное снятие конфликтов интересов на основе регулирования вопросов совмещения видов профессиональной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5070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594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230" y="274638"/>
            <a:ext cx="8435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способов государственного регулирования рынка ценных бумаг является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лицензирование деятельности профессиональных участников рынка ценных бумаг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Профессиональная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 рынке ценных бумаг осуществляется на основании специального разрешения – лицензии,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выдаваемой Банком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1560" y="2802751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1" y="3557580"/>
            <a:ext cx="4032448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профессионального участника рынка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 </a:t>
            </a:r>
            <a:endParaRPr lang="ru-RU" sz="2200" b="1" dirty="0"/>
          </a:p>
        </p:txBody>
      </p:sp>
      <p:sp>
        <p:nvSpPr>
          <p:cNvPr id="8" name="Овал 7"/>
          <p:cNvSpPr/>
          <p:nvPr/>
        </p:nvSpPr>
        <p:spPr>
          <a:xfrm>
            <a:off x="5160721" y="2802751"/>
            <a:ext cx="79208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60721" y="3561000"/>
            <a:ext cx="3754679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осуществление деятельности по ведению реестра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53855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909" y="369027"/>
            <a:ext cx="8147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решении вопроса о выдаче лицензии Банк России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осуществляет проверку достоверности сведений, представленных соискателем получения лицензии, а также оценивает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достаточность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 учредителей для формирования капитала профессионального участника;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прозрачность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структуры собственность;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профессиональную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пригодность и деловую репутацию руководителей соискателя;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(оценка бизнес-плана); и т. д.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3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200" y="474345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 может принять решение об отказе в выдаче лицензии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основаниям, определенным законом и указанной инструкцией, в частности, в следующих случаях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документах, представленных соискателем, недостоверной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соискателя лицензионным требованиям и условиям;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документов, представленных соискателем, требованиям законодательства Российской Федерации;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необоснованного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непредставления документов в ходе проведения проверочных мероприятий и (или) иного противодействия их проведению;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отзыва лицензии на осуществление банковских операций, выданной Банком России (для кредитных организаций).</a:t>
            </a:r>
          </a:p>
        </p:txBody>
      </p:sp>
    </p:spTree>
    <p:extLst>
      <p:ext uri="{BB962C8B-B14F-4D97-AF65-F5344CB8AC3E}">
        <p14:creationId xmlns:p14="http://schemas.microsoft.com/office/powerpoint/2010/main" val="3883429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625" y="-29518"/>
            <a:ext cx="9183357" cy="68875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569" y="38296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рынке ценных бумаг» предусмотрено также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саморегулирование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Саморегулируемая организация вправе осуществлять обучение граждан в сфере профессиональной деятельности на рынке ценных бумаг, а также в случае, если саморегулируемая организация является аккредитованной Банком России, принимать квалификационные экзамены и выдавать квалификационные аттестаты.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3569" y="3473106"/>
            <a:ext cx="871296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Итак,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государственно-правовое регулирование организации рынка ценных бумаг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государства в лице уполномоченных им органов и организаций по правовому регламентированию процедур и правил поведения участников рынка ценных бумаг путем принятия обязательных требований и нормативов, а также установления ответственности за их нарушение.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367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8640960" cy="44012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источникам правового регулирования рын­ка ценных бумаг относятся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—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РФ;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—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общепризнанные принципы и нормы международного права и международные до­говоры РФ;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—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правовые позиции Конституционного Суда РФ;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—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федеральные законы;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SzPts val="950"/>
              <a:buFont typeface="Arial" panose="020B0604020202020204" pitchFamily="34" charset="0"/>
              <a:buChar char="—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подзаконные нормативные акты.</a:t>
            </a:r>
            <a:endParaRPr lang="ru-RU" sz="2800" u="none" strike="noStrike" spc="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8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68" y="692696"/>
            <a:ext cx="8748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Конституции РФ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несколько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положений закладывают основы правового регулирования рынка ценных бумаг. К таким положениям Конститу­ции РФ следует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отнести:</a:t>
            </a: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«ж» ст.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 к ведению Российской Федерации отнесены установление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правовых основ единого рынка и финансовое регулирование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ст. 74 содержит положение, согласно которому на территории Российской Федерации не допу­скается установление таможенных границ, пошлин, сборов и каких- либо иных препятствий для свободного перемещения товаров, услуг и финансовых средств.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ст. 34 закрепил принцип свободы пред­принимательской и иной не запрещенной законом экономической деятельности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433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8784976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принципы в области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 ценных бумаг разрабатывает и внедряет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организация Ко-миссий ценных бумаг (IOSCO)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организацией,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объединяющей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регуляторов ценных бумаг. IOSCO развивает и способствует имплементации международно-признанных стандартов для регулирования ценных бумаг. 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7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768" y="332656"/>
            <a:ext cx="874846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источникам правового регулирования рынка ценных бумаг относятся такие федеральные законы, как: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768" y="1551563"/>
            <a:ext cx="874846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от 22 апреля 1996 г. № 39-ФЗ «О рынке ценных бумаг»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регулирует отношения, возникающие при эмиссии и обращении ценных бумаг, независимо от типа эмитента, а также особенности создания и деятельности профессиональных участников рынка ценных бумаг. 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30225" algn="just"/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частности, Законом определено понятие «эмиссионная ценная бумага», установлены требования к эмиссионным ценным бумагам, которые являются объектом массовых сделок на рынке ценных бумаг. Даны также определения видов лицензируемой профессиональной деятельности на рынке ценных бумаг: брокерской и дилерской деятельности, деятельности по управлению ценными бумагами, деятельности по определению взаимных обязательств (клиринг), депозитарной деятельности, деятельности но ведению реестра владельцев ценных бумаг, деятельности по организации торговли на рынке ценных бумаг.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0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34936"/>
            <a:ext cx="8179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 декабря 1995 г. № 208-ФЗ «Об акционерных обществах»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 порядок создания, реорганизации, ликвидации и правовое положение акционерных обществ, права и обязанности акционеров, а также направлен на защиту прав и интересов акционеров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 декабря 1990 г. № 395-1 «О банках и банковской деятельности»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устанавливает, что коммерческие банки являются не просто участниками рынка ценных бумаг – покупая или продавая ценные бумаги, наибольшая их часть выполняет функции профессиональных участников рынка ценных бумаг, деятельность которых также регламентируется данным Федеральным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225213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8352928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финансового права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являясь частью финансового рынка, определяется как феномен, основанный на движении денежных средств как капитала, которое опосредуется гражданско-правовыми конструкциями (договорами, соглашениями и т. п.), однако имеет общую публичную цель – финансовое оздоровление и эффективное функционирование рыночной экономики, осуществляемое в рамках и в строгом соответствии с законодательством путем использования специально создаваемых денежных фондов (страховых, кредитных, резервных, бюджетных и т. п.) и выпуска ценных бумаг (государственных, муниципальных, корпоративных).</a:t>
            </a:r>
          </a:p>
        </p:txBody>
      </p:sp>
    </p:spTree>
    <p:extLst>
      <p:ext uri="{BB962C8B-B14F-4D97-AF65-F5344CB8AC3E}">
        <p14:creationId xmlns:p14="http://schemas.microsoft.com/office/powerpoint/2010/main" val="234140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26064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10 июля 2002 г. № 86-ФЗ «О Центральном банке Российской Федерации (Банке России)»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 определяет статус, цели деятельности, функции и полномочия ЦБ РФ, но также направлен на регламентацию деятельности Банка России на рынке ценных бумаг как участника и как регулирующего органа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11 ноября 2003 г. № 152-ФЗ «Об ипотечных ценных бумагах»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регулирует отношения, возникающие при выпуске, эмиссии, выдаче и обращении ипотечных ценных бумаг. Закон позволил внедрить на российский рынок ценных бумаг новый финансовый инструмент, связанный с так называемой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секьюритизацией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формой привлечения финансирования путем выпуска ценных бумаг, обеспеченных ипотечными активами.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548680"/>
            <a:ext cx="87849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«О защите прав и законных интересов инвесторов на рынке ценных бумаг» от 05.03.1999 № 46-ФЗ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условия предоставления профессиональными участниками услуг инвесторам, не являющимся профессиональными участниками;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дополнительные требования к профессиональным участникам, предоставляющим услуги инвесторам на рынке ценных бумаг;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дополнительные условия размещения эмиссионных ценных бумаг среди неограниченного круга инвесторов на рынке ценных бумаг;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дополнительные меры по защите прав и законных интересов инвесторов на рынке ценных бумаг и ответственность эмитентов и иных лиц за нарушение этих прав и интересов.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81"/>
            <a:ext cx="87129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рынок, объектом экономических отношений на котором выступают денежные средства, предоставляемые на условиях срочности, платности и возвратности.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 представлен банковским сектором, который: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мобилизует свободные денежные средства;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кредитные операции.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кредитного рынка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микрофинансовые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организации, представляющие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микрозаймы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организации финансовой взаимопомощи, представляющие заемные средства своим членам.</a:t>
            </a:r>
          </a:p>
        </p:txBody>
      </p:sp>
    </p:spTree>
    <p:extLst>
      <p:ext uri="{BB962C8B-B14F-4D97-AF65-F5344CB8AC3E}">
        <p14:creationId xmlns:p14="http://schemas.microsoft.com/office/powerpoint/2010/main" val="32020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550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рынок, на котором происходит перераспределение временно свободных денежных ресурсов на основе использования формализованных финансовых инструментов – ценных бумаг, и предоставление финансовых услуг, связанных с ценными бумагами.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рынок составляет наиболее значительную часть финансового рынка по стоимости капитала, который представлен ценными бумагами.</a:t>
            </a:r>
          </a:p>
        </p:txBody>
      </p:sp>
    </p:spTree>
    <p:extLst>
      <p:ext uri="{BB962C8B-B14F-4D97-AF65-F5344CB8AC3E}">
        <p14:creationId xmlns:p14="http://schemas.microsoft.com/office/powerpoint/2010/main" val="583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27 июля 2010 г. № 224-ФЗ «О противодействии неправомерному использованию инсайдерской информации и манипулированию рынком и о внесении изменений в отдельные законодательные акты Российской Федерации»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предотвращение, выявление и пресечение злоупотреблений в форме неправомерного использования инсайдерской информации и манипулирования рынком.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Инсайдерской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информация, которая имеет следующие признаки: точная и конкретная, не известна широкому кругу лиц, в случае раскрытия может оказать существенное влияние на стоимость ценных бумаг, включена в перечень инсайдерской информации, утвержденной эмитентом ценных бумаг. </a:t>
            </a:r>
          </a:p>
        </p:txBody>
      </p:sp>
    </p:spTree>
    <p:extLst>
      <p:ext uri="{BB962C8B-B14F-4D97-AF65-F5344CB8AC3E}">
        <p14:creationId xmlns:p14="http://schemas.microsoft.com/office/powerpoint/2010/main" val="4796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47667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0225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законом, с точки зрения содействия развитию инфраструктуры рынка ценных бумаг в России следует считать Федеральный закон от 7 декабря 2011 г.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414-ФЗ «О центральном депозитарии»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0225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 особенности правового положения и деятельности центрального депозитария, порядок присвоения ему статуса центрального депозитария, а также особенности государственного контроля и надзора за деятельностью центрального депозитария. Принятие данного Закона способствует снижению рисков инфраструктуры рынка, гак в особое внимание в нем уделено управлению рисками Центрального депозитария, в частности определен минимальный размер собственных средств, установлена обязанность управления рисками и проведения операционного аудита по международным стандартам.</a:t>
            </a:r>
          </a:p>
        </p:txBody>
      </p:sp>
    </p:spTree>
    <p:extLst>
      <p:ext uri="{BB962C8B-B14F-4D97-AF65-F5344CB8AC3E}">
        <p14:creationId xmlns:p14="http://schemas.microsoft.com/office/powerpoint/2010/main" val="2537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34220"/>
            <a:ext cx="8568952" cy="659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Органом регулирования, контроля и надзора на рынке ценных бумаг является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Банк России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обладает обширными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полномочиями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частности: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	разрабатывает во взаимодействии с Правительством Российской Федерации основные направления развития финансового рынка;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	утверждает стандарты эмиссии ценных бумаг, проспектов ценных бумаг эмитентов, в том числе иностранных эмитентов, осуществляющих эмиссию ценных бумаг на территории Российской Федерации, и порядок государственной регистрации выпуска (дополнительного выпуска) эмиссионных ценных бумаг, государственной регистрации отчетов об итогах выпуска (дополнительного выпуска) эмиссионных ценных бумаг и регистрации проспектов ценных бумаг;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	разрабатывает и утверждает требования к осуществлению профессиональной деятельности на рынке ценных бумаг, в том числе с учетом вида профессиональной деятельности на рынке ценных бумаг и характера совершаемых операций;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6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859065"/>
            <a:ext cx="8568952" cy="477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	устанавливает обязательные требования к операциям с ценными бумагами, нормы допуска ценных бумаг к их публичному размещению,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обращению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листингу, расчетно-депозитарной деятельности, правила ведения учета и составления отчетности (за исключением бухгалтерского учета и бухгалтерской отчетности) эмитентами и профессиональными участниками рынка ценных бумаг;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	устанавливает обязательные требования к порядку ведения реестра;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	устанавливает порядок и осуществляет лицензирование различных видов профессиональной деятельности на рынке ценных бумаг, а также приостанавливает или аннулирует указанные лицензии в случае нарушения требований законодательства Российской Федерации о	ценных бумагах;</a:t>
            </a:r>
          </a:p>
        </p:txBody>
      </p:sp>
    </p:spTree>
    <p:extLst>
      <p:ext uri="{BB962C8B-B14F-4D97-AF65-F5344CB8AC3E}">
        <p14:creationId xmlns:p14="http://schemas.microsoft.com/office/powerpoint/2010/main" val="17161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4" y="116632"/>
            <a:ext cx="8568952" cy="6595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	устанавливает порядок и сроки согласования документов саморегулируемой организации профессиональных участников рынка ценных бумаг, подлежащих согласованию в соответствии с настоящим Федеральным законом и иными федеральными законами;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	определяет стандарты деятельности инвестиционных, негосударственных пенсионных, страховых фондов и их управляющих компаний, а также страховых компаний на рынке ценных бумаг;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9)	осуществляет контроль за соблюдением эмитентами, профессиональными участниками рынка ценных бумаг, саморегулируемыми организациями в сфере финансового рынка требований законодательства Российской Федерации о ценных бумагах, стандартов и требований, утвержденных Банком России;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10)	в целях противодействия легализации (отмыванию) доходов, полученных преступным путем, контролирует порядок проведения операций с денежными средствами или иным имуществом, совершаемых профессиональными участниками рынка ценных бумаг;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	осуществляет иные функции и полномочия.</a:t>
            </a:r>
            <a:endParaRPr lang="ru-RU" sz="22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1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49694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Ценные бумаги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– это документы, удостоверяющие имущественные, заемные и некоторые другие права и обязанности, реализация которых возможна только при их предъявлении, а передача – при смене права собственности на эти документы.</a:t>
            </a:r>
          </a:p>
          <a:p>
            <a:pPr indent="450215" algn="just">
              <a:spcAft>
                <a:spcPts val="0"/>
              </a:spcAft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3717032"/>
            <a:ext cx="8352928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рынка ценных бумаг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состоит в аккумулировании финансовых ресурсов и обеспечении возможности их перераспределения путем совершения участниками рынка разнообразных операций с ценными бумагами.</a:t>
            </a:r>
            <a:endParaRPr lang="ru-RU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872" y="49166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рынка ценных бумаг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мобилизация временно свободных финансовых ресурсов для осуществления конкретных инвестиций;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создание рыночной инфраструктуры, отвечающей мировым стандартам;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совершенствование рыночного механизма и системы управления;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обеспечение надлежащего контроля над фондовым капиталом на основе государственного регулирования;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722313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развитие вторичного рынка с активизацией маркетинговых исследований;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722313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ценообразования и уменьшение инвестиционного риска;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722313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портфельных стратегий и прогнозирование перспективных направлений развития.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0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95" y="-1927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69970" y="721196"/>
            <a:ext cx="4032447" cy="30243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Учетная функция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состоит в обязательном учете всех видов ценных бумаг в списках-реестрах, регистрации участников рынка ценных бумаг, а также в отражении фондовых операций, оформленных договорами купли-продажи, залога, конвертации и др.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70315" y="721196"/>
            <a:ext cx="3417611" cy="30243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Контрольная функция </a:t>
            </a:r>
            <a:r>
              <a:rPr lang="ru-RU" i="1" dirty="0">
                <a:solidFill>
                  <a:srgbClr val="002060"/>
                </a:solidFill>
              </a:rPr>
              <a:t>предназначена для осуществления контроля за соблюдением нормативно-законодательной базы участниками рынка.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2" y="4005064"/>
            <a:ext cx="3398018" cy="2762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Функция сбалансирования спроса и предложения </a:t>
            </a:r>
            <a:r>
              <a:rPr lang="ru-RU" i="1" dirty="0">
                <a:solidFill>
                  <a:srgbClr val="002060"/>
                </a:solidFill>
              </a:rPr>
              <a:t>заключается в обеспечении равновесия спроса и предложения на финансовом рынке путем проведения операций с ценными бумагами.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3374" y="4005064"/>
            <a:ext cx="4730674" cy="2762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Стимулирующая функция </a:t>
            </a:r>
            <a:r>
              <a:rPr lang="ru-RU" i="1" dirty="0">
                <a:solidFill>
                  <a:srgbClr val="002060"/>
                </a:solidFill>
              </a:rPr>
              <a:t>заключается в мотивации, например, путем предоставления права на участие в управлении предприятием (акции), на получение дохода (процентов - по облигациям, дивидендов - по акциям), возможности накопления капитала или права стать владельцем имущества (облигации).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619" y="0"/>
            <a:ext cx="781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Рынок ценных бумаг выполняет следующие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8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8968" y="576761"/>
            <a:ext cx="4114999" cy="28505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Регулирующая функция </a:t>
            </a:r>
            <a:r>
              <a:rPr lang="ru-RU" dirty="0">
                <a:solidFill>
                  <a:srgbClr val="002060"/>
                </a:solidFill>
              </a:rPr>
              <a:t>означает регулирование путем конкретных фондовых операций различных общественных процессов. Например, продажа государственных ценных бумаг на рынке сокращает объем денежной массы, а их покупка государством - увеличивает этот объем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66170" y="539890"/>
            <a:ext cx="3780928" cy="28873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Функция страхования </a:t>
            </a:r>
            <a:r>
              <a:rPr lang="ru-RU" i="1" dirty="0">
                <a:solidFill>
                  <a:srgbClr val="002060"/>
                </a:solidFill>
              </a:rPr>
              <a:t>ценовых и финансовых рисков (хеджирование) предполагает возможность уберечь участников рынка ценных бумаг от неудач благодаря появлению класса производных ценных бумаг, а именно: опционных и фьючерсных контрактов (договоров).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5619" y="0"/>
            <a:ext cx="7816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Рынок ценных бумаг выполняет следующие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08487" y="3761501"/>
            <a:ext cx="3327026" cy="2762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>
                <a:solidFill>
                  <a:srgbClr val="002060"/>
                </a:solidFill>
              </a:rPr>
              <a:t>Перераспределительная</a:t>
            </a:r>
            <a:r>
              <a:rPr lang="ru-RU" b="1" i="1" dirty="0">
                <a:solidFill>
                  <a:srgbClr val="002060"/>
                </a:solidFill>
              </a:rPr>
              <a:t> функция </a:t>
            </a:r>
            <a:r>
              <a:rPr lang="ru-RU" i="1" dirty="0">
                <a:solidFill>
                  <a:srgbClr val="002060"/>
                </a:solidFill>
              </a:rPr>
              <a:t>состоит в перераспределении (посредством обращения ценных бумаг) денежных средств (капиталов) между предприятиями, отраслями и регионами, государством и населением.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7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620688"/>
            <a:ext cx="8424936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рынка ценных бумаг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инструмента рыночного регулирования на современном этапе состоит: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использовании ценных бумаг в приватизации, антикризисном управлении, реструктуризации экономики, стабилизации денежного обращения, антиинфляционной политике;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перераспределении инвестиционных ресурсов, обеспечивая их концентрацию в наиболее доходных и перспективных отраслях, проектах, предприятиях с одновременным отвлечением финансовых ресурсов из отраслей, не имеющих четко определенных перспектив своего развития;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предоставлении инвесторам возможности хранения и приумножения их сбережений.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57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242769"/>
            <a:ext cx="866807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Основы государственно-правового регулирования рынка ценных бумаг закреплены в ст. 38 Федерального закона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 рынке ценных бумаг»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22.04.1996 № 39-ФЗ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согласно которой государственное регулирование рынка ценных бумаг осуществляется путем: 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установления обязательных требований к деятельности профессиональных участников рынка ценных бумаг и ее стандартов;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регистрации выпусков (дополнительных выпусков) эмиссионных ценных бумаг и проспектов ценных бумаг и контроля за соблюдением эмитентами условий и обязательств, предусмотренных в них;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лицензирования деятельности профессиональных участников рынка ценных бумаг;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системы защиты прав владельцев и контроля за соблюдением их прав эмитентами и профессиональными участниками рынка ценных бумаг;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запрещения и пресечения деятельности лиц, осуществляющих предпринимательскую деятельность на рынке ценных бумаг без соответствующей лицензии.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6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B9BD5">
              <a:lumMod val="50000"/>
            </a:srgbClr>
          </a:solidFill>
          <a:ln>
            <a:noFill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" y="242769"/>
            <a:ext cx="866807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регулирование на рынке ценных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бумаг осуществляет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Центральный банк РФ выполняет особую роль на рынке ценных бумаг, одновременно являясь его профессиональным участником, активно ведущим операции с ценными бумагами, и государственным органом регулирования рынка ценных бумаг. </a:t>
            </a:r>
            <a:endParaRPr lang="ru-RU" sz="2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2996952"/>
            <a:ext cx="866807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00113"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4 Федерального закона «О Центральном банке Российской Федерации (Банке России)» Банк России осуществляет регистрацию выпусков эмиссионных ценных бумаг и проспектов ценных бумаг, регистрацию отчетов об итогах выпусков эмиссионных ценных бумаг, а также контроль и надзор за соблюдением эмитентами требований законодательства РФ об акционерных обществах и ценных бумагах.</a:t>
            </a:r>
          </a:p>
        </p:txBody>
      </p:sp>
    </p:spTree>
    <p:extLst>
      <p:ext uri="{BB962C8B-B14F-4D97-AF65-F5344CB8AC3E}">
        <p14:creationId xmlns:p14="http://schemas.microsoft.com/office/powerpoint/2010/main" val="19262622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db2004123l">
  <a:themeElements>
    <a:clrScheme name="cdb2004123l 2">
      <a:dk1>
        <a:srgbClr val="19426B"/>
      </a:dk1>
      <a:lt1>
        <a:srgbClr val="FFFFFF"/>
      </a:lt1>
      <a:dk2>
        <a:srgbClr val="008080"/>
      </a:dk2>
      <a:lt2>
        <a:srgbClr val="B2B2B2"/>
      </a:lt2>
      <a:accent1>
        <a:srgbClr val="35C9C2"/>
      </a:accent1>
      <a:accent2>
        <a:srgbClr val="398AC7"/>
      </a:accent2>
      <a:accent3>
        <a:srgbClr val="FFFFFF"/>
      </a:accent3>
      <a:accent4>
        <a:srgbClr val="14375A"/>
      </a:accent4>
      <a:accent5>
        <a:srgbClr val="AEE1DD"/>
      </a:accent5>
      <a:accent6>
        <a:srgbClr val="337DB4"/>
      </a:accent6>
      <a:hlink>
        <a:srgbClr val="8BBC00"/>
      </a:hlink>
      <a:folHlink>
        <a:srgbClr val="6D50CA"/>
      </a:folHlink>
    </a:clrScheme>
    <a:fontScheme name="cdb2004123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3091</TotalTime>
  <Words>1895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4_cdb2004123l</vt:lpstr>
      <vt:lpstr>Office Theme</vt:lpstr>
      <vt:lpstr>Лекция №1 «Законодательное регулирование рынка ценных бумаг»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 И МУНИЦИАЛЬНЫЙ ФИНАНСОВЫЙ КОНТРОЛЬ</dc:title>
  <dc:creator>Тюня</dc:creator>
  <cp:lastModifiedBy>ASUS</cp:lastModifiedBy>
  <cp:revision>104</cp:revision>
  <cp:lastPrinted>2021-02-07T12:01:38Z</cp:lastPrinted>
  <dcterms:created xsi:type="dcterms:W3CDTF">2015-09-20T15:34:15Z</dcterms:created>
  <dcterms:modified xsi:type="dcterms:W3CDTF">2022-12-15T05:25:15Z</dcterms:modified>
</cp:coreProperties>
</file>